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Katalog </a:t>
            </a:r>
            <a:r>
              <a:rPr lang="pl-PL" sz="4000" dirty="0" smtClean="0"/>
              <a:t>materiałów</a:t>
            </a:r>
            <a:br>
              <a:rPr lang="pl-PL" sz="4000" dirty="0" smtClean="0"/>
            </a:br>
            <a:r>
              <a:rPr lang="pl-PL" sz="4000" dirty="0" smtClean="0"/>
              <a:t> związanych </a:t>
            </a:r>
            <a:r>
              <a:rPr lang="pl-PL" sz="4000" dirty="0"/>
              <a:t>z sylwetką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Jędrzeja </a:t>
            </a:r>
            <a:r>
              <a:rPr lang="pl-PL" sz="4000" dirty="0"/>
              <a:t>Cierniaka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l-PL" sz="3600" dirty="0" smtClean="0"/>
          </a:p>
          <a:p>
            <a:r>
              <a:rPr lang="pl-PL" sz="3600" dirty="0" smtClean="0"/>
              <a:t>PAMIĄTKI</a:t>
            </a:r>
            <a:endParaRPr lang="pl-PL" sz="3600" dirty="0"/>
          </a:p>
        </p:txBody>
      </p:sp>
    </p:spTree>
    <p:extLst>
      <p:ext uri="{BB962C8B-B14F-4D97-AF65-F5344CB8AC3E}">
        <p14:creationId xmlns="" xmlns:p14="http://schemas.microsoft.com/office/powerpoint/2010/main" val="40982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Klasowe portrety Jędrzeja Cierniaka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400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783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Tablica informacyjna i pamiątkowa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Jędrzeja </a:t>
            </a:r>
            <a:r>
              <a:rPr lang="pl-PL" sz="3600" b="1" dirty="0"/>
              <a:t>Cierniaka</a:t>
            </a:r>
            <a:endParaRPr lang="pl-PL" sz="3600" dirty="0"/>
          </a:p>
        </p:txBody>
      </p:sp>
      <p:pic>
        <p:nvPicPr>
          <p:cNvPr id="4" name="Symbol zastępczy zawartości 3" descr="C:\Users\Kasia\Desktop\IMG_147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55895" y="2170095"/>
            <a:ext cx="444687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812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IMG_147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626" y="1433761"/>
            <a:ext cx="5871409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90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Tablica na budynku </a:t>
            </a:r>
            <a:r>
              <a:rPr lang="pl-PL" sz="3600" b="1" dirty="0" smtClean="0"/>
              <a:t>szkoły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z pełną nazwą placówki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400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1503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Nowy sztandar Szkoły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400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768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796716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/>
              <a:t>Poprzedni </a:t>
            </a:r>
            <a:r>
              <a:rPr lang="pl-PL" sz="3600" b="1" dirty="0"/>
              <a:t>sztandar </a:t>
            </a:r>
            <a:r>
              <a:rPr lang="pl-PL" sz="3600" b="1" dirty="0" smtClean="0"/>
              <a:t>szkoły</a:t>
            </a:r>
            <a:br>
              <a:rPr lang="pl-PL" sz="3600" b="1" dirty="0" smtClean="0"/>
            </a:br>
            <a:r>
              <a:rPr lang="pl-PL" sz="3600" b="1" dirty="0" smtClean="0"/>
              <a:t>  </a:t>
            </a:r>
            <a:endParaRPr lang="pl-PL" sz="3600" dirty="0"/>
          </a:p>
        </p:txBody>
      </p:sp>
      <p:pic>
        <p:nvPicPr>
          <p:cNvPr id="4" name="Symbol zastępczy zawartości 3" descr="DSC0568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31" y="2057400"/>
            <a:ext cx="53848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196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dirty="0"/>
              <a:t>Muzeum Historii Polskiego Ruchu </a:t>
            </a:r>
            <a:r>
              <a:rPr lang="pl-PL" sz="3600" b="1" dirty="0" smtClean="0"/>
              <a:t>Ludowego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w </a:t>
            </a:r>
            <a:r>
              <a:rPr lang="pl-PL" sz="3600" b="1" dirty="0" smtClean="0"/>
              <a:t>Warszawie, gdzie przechowywane są pamiątki</a:t>
            </a:r>
            <a:br>
              <a:rPr lang="pl-PL" sz="3600" b="1" dirty="0" smtClean="0"/>
            </a:br>
            <a:r>
              <a:rPr lang="pl-PL" sz="3600" b="1" dirty="0" smtClean="0"/>
              <a:t> po Jędrzeju Cierniaku</a:t>
            </a:r>
            <a:endParaRPr lang="pl-PL" sz="3600" dirty="0"/>
          </a:p>
        </p:txBody>
      </p:sp>
      <p:pic>
        <p:nvPicPr>
          <p:cNvPr id="6" name="Symbol zastępczy zawartości 5" descr="C:\Users\Kasia\Desktop\113___04\indek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53" y="2237874"/>
            <a:ext cx="6340642" cy="4042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69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Książka Jędrzeja Cierniaka „Zaborowska Nuta” </a:t>
            </a:r>
            <a:r>
              <a:rPr lang="pl-PL" sz="3600" b="1" dirty="0" smtClean="0"/>
              <a:t>wydana w </a:t>
            </a:r>
            <a:r>
              <a:rPr lang="pl-PL" sz="3600" b="1" dirty="0"/>
              <a:t>1956 roku i </a:t>
            </a:r>
            <a:r>
              <a:rPr lang="pl-PL" sz="3600" b="1" dirty="0" smtClean="0"/>
              <a:t>przechowywana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w bibliotece szkolnej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1773" y="2324100"/>
            <a:ext cx="4235115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600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94" y="938464"/>
            <a:ext cx="5382211" cy="5185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837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Książka o Jędrzeju Cierniaku </a:t>
            </a:r>
            <a:r>
              <a:rPr lang="pl-PL" sz="3600" b="1" dirty="0" smtClean="0"/>
              <a:t>przechowywana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w bibliotece szkolnej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8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8084" y="2097907"/>
            <a:ext cx="4302493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753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Zapisy w Kronice szkoły z lat wojennych autorstwa Marii Nawrockiej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6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400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200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Tomik wierszy o Jędrzeju Cierniaku </a:t>
            </a:r>
            <a:r>
              <a:rPr lang="pl-PL" sz="3600" b="1" dirty="0" smtClean="0"/>
              <a:t>przechowywany</a:t>
            </a:r>
            <a:r>
              <a:rPr lang="pl-PL" sz="3600" dirty="0"/>
              <a:t> </a:t>
            </a:r>
            <a:r>
              <a:rPr lang="pl-PL" sz="3600" b="1" dirty="0" smtClean="0"/>
              <a:t>w </a:t>
            </a:r>
            <a:r>
              <a:rPr lang="pl-PL" sz="3600" b="1" dirty="0"/>
              <a:t>bibliotece szkolnej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9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7848" y="2188142"/>
            <a:ext cx="4482965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0211" y="2681259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/>
              <a:t>Współczesne nawiązania</a:t>
            </a:r>
            <a:endParaRPr lang="pl-PL" sz="6600" dirty="0"/>
          </a:p>
        </p:txBody>
      </p:sp>
    </p:spTree>
    <p:extLst>
      <p:ext uri="{BB962C8B-B14F-4D97-AF65-F5344CB8AC3E}">
        <p14:creationId xmlns="" xmlns:p14="http://schemas.microsoft.com/office/powerpoint/2010/main" val="39315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12333" y="1236133"/>
            <a:ext cx="9872871" cy="4927600"/>
          </a:xfrm>
        </p:spPr>
        <p:txBody>
          <a:bodyPr>
            <a:normAutofit/>
          </a:bodyPr>
          <a:lstStyle/>
          <a:p>
            <a:pPr marL="45720" lvl="0" indent="0" algn="ctr">
              <a:buNone/>
            </a:pPr>
            <a:r>
              <a:rPr lang="pl-PL" sz="3600" b="1" dirty="0"/>
              <a:t>Działalność teatrów szkolnych </a:t>
            </a:r>
            <a:endParaRPr lang="pl-PL" sz="3600" b="1" dirty="0" smtClean="0"/>
          </a:p>
          <a:p>
            <a:pPr marL="45720" lvl="0" indent="0" algn="ctr">
              <a:buNone/>
            </a:pPr>
            <a:r>
              <a:rPr lang="pl-PL" sz="3600" b="1" dirty="0" smtClean="0"/>
              <a:t>– </a:t>
            </a:r>
            <a:r>
              <a:rPr lang="pl-PL" sz="3600" b="1" dirty="0"/>
              <a:t>„Jędrusi” </a:t>
            </a:r>
            <a:r>
              <a:rPr lang="pl-PL" sz="3600" b="1" dirty="0" smtClean="0"/>
              <a:t>w </a:t>
            </a:r>
            <a:r>
              <a:rPr lang="pl-PL" sz="3600" b="1" dirty="0"/>
              <a:t>klasach </a:t>
            </a:r>
            <a:r>
              <a:rPr lang="pl-PL" sz="3600" b="1" dirty="0" smtClean="0"/>
              <a:t>1-3</a:t>
            </a:r>
          </a:p>
          <a:p>
            <a:pPr marL="45720" lvl="0" indent="0" algn="ctr">
              <a:buNone/>
            </a:pPr>
            <a:r>
              <a:rPr lang="pl-PL" sz="3600" dirty="0" smtClean="0"/>
              <a:t> </a:t>
            </a:r>
            <a:r>
              <a:rPr lang="pl-PL" sz="3600" b="1" dirty="0" smtClean="0"/>
              <a:t>oraz </a:t>
            </a:r>
            <a:r>
              <a:rPr lang="pl-PL" sz="3600" b="1" dirty="0"/>
              <a:t>„Jędrzejowych zakamarków” </a:t>
            </a:r>
            <a:endParaRPr lang="pl-PL" sz="3600" b="1" dirty="0" smtClean="0"/>
          </a:p>
          <a:p>
            <a:pPr marL="45720" lvl="0" indent="0" algn="ctr">
              <a:buNone/>
            </a:pPr>
            <a:r>
              <a:rPr lang="pl-PL" sz="3600" b="1" dirty="0" smtClean="0"/>
              <a:t>w </a:t>
            </a:r>
            <a:r>
              <a:rPr lang="pl-PL" sz="3600" b="1" dirty="0"/>
              <a:t>klasach 4-6 </a:t>
            </a:r>
            <a:endParaRPr lang="pl-PL" sz="3600" b="1" dirty="0" smtClean="0"/>
          </a:p>
          <a:p>
            <a:pPr marL="45720" lvl="0" indent="0" algn="ctr">
              <a:buNone/>
            </a:pPr>
            <a:r>
              <a:rPr lang="pl-PL" sz="3600" b="1" dirty="0" smtClean="0"/>
              <a:t>odwołujących się do </a:t>
            </a:r>
            <a:r>
              <a:rPr lang="pl-PL" sz="3600" b="1" dirty="0"/>
              <a:t>szeroko pojętej </a:t>
            </a:r>
            <a:r>
              <a:rPr lang="pl-PL" sz="3600" b="1" dirty="0" smtClean="0"/>
              <a:t>ludowości</a:t>
            </a:r>
          </a:p>
          <a:p>
            <a:pPr marL="45720" lvl="0" indent="0" algn="ctr">
              <a:buNone/>
            </a:pPr>
            <a:r>
              <a:rPr lang="pl-PL" sz="3600" b="1" dirty="0" smtClean="0"/>
              <a:t> </a:t>
            </a:r>
            <a:r>
              <a:rPr lang="pl-PL" sz="3600" b="1" dirty="0"/>
              <a:t>– nagrania </a:t>
            </a:r>
            <a:r>
              <a:rPr lang="pl-PL" sz="3600" b="1" dirty="0" smtClean="0"/>
              <a:t>występów </a:t>
            </a:r>
            <a:r>
              <a:rPr lang="pl-PL" sz="3600" b="1" dirty="0"/>
              <a:t>oraz programy teatralne</a:t>
            </a:r>
            <a:endParaRPr lang="pl-PL" sz="3600" dirty="0"/>
          </a:p>
        </p:txBody>
      </p:sp>
    </p:spTree>
    <p:extLst>
      <p:ext uri="{BB962C8B-B14F-4D97-AF65-F5344CB8AC3E}">
        <p14:creationId xmlns="" xmlns:p14="http://schemas.microsoft.com/office/powerpoint/2010/main" val="19809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8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55892" y="1225681"/>
            <a:ext cx="5759451" cy="427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Kasia\Desktop\113___04\IMG_148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474" y="1201314"/>
            <a:ext cx="5759450" cy="4319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709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/>
              <a:t>Cykliczny udział w Międzyszkolnym Konkursie Teatrów Szkolnych „Maska</a:t>
            </a:r>
            <a:r>
              <a:rPr lang="pl-PL" sz="3600" b="1" dirty="0" smtClean="0"/>
              <a:t>”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– przykładowe dyplomy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8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399"/>
            <a:ext cx="5382211" cy="432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765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8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4" y="762001"/>
            <a:ext cx="5284629" cy="531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Kasia\Desktop\113___04\IMG_148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762001"/>
            <a:ext cx="5271611" cy="5317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340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Liczne autorskie scenariusze teatralne odwołujące się do ludowości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b="1" dirty="0"/>
              <a:t> i osoby Jędrzeja Cierniaka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5649" y="2243667"/>
            <a:ext cx="9872871" cy="403860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pl-PL" b="1" dirty="0"/>
              <a:t>Fragment scenariusza prezentowanego podczas Święta Patrona – „Korowód</a:t>
            </a:r>
            <a:r>
              <a:rPr lang="pl-PL" b="1" dirty="0" smtClean="0"/>
              <a:t>”:</a:t>
            </a:r>
            <a:r>
              <a:rPr lang="pl-PL" b="1" dirty="0"/>
              <a:t> </a:t>
            </a:r>
            <a:endParaRPr lang="pl-PL" dirty="0"/>
          </a:p>
          <a:p>
            <a:pPr marL="45720" indent="0">
              <a:buNone/>
            </a:pPr>
            <a:r>
              <a:rPr lang="pl-PL" b="1" dirty="0"/>
              <a:t>SCENA 6 </a:t>
            </a:r>
            <a:endParaRPr lang="pl-PL" dirty="0"/>
          </a:p>
          <a:p>
            <a:pPr marL="45720" indent="0">
              <a:buNone/>
            </a:pPr>
            <a:r>
              <a:rPr lang="pl-PL" dirty="0"/>
              <a:t>Maciek </a:t>
            </a:r>
            <a:r>
              <a:rPr lang="pl-PL" i="1" dirty="0"/>
              <a:t>w stroju krakowskim błąka się lekko oszołomiony, mówiąc do siebie: </a:t>
            </a:r>
            <a:endParaRPr lang="pl-PL" dirty="0"/>
          </a:p>
          <a:p>
            <a:pPr marL="45720" indent="0">
              <a:buNone/>
            </a:pPr>
            <a:r>
              <a:rPr lang="pl-PL" dirty="0"/>
              <a:t>- Kajsi mi sie zbyła czapka -</a:t>
            </a:r>
          </a:p>
          <a:p>
            <a:pPr marL="45720" indent="0">
              <a:buNone/>
            </a:pPr>
            <a:r>
              <a:rPr lang="pl-PL" dirty="0" smtClean="0"/>
              <a:t>   przeciem </a:t>
            </a:r>
            <a:r>
              <a:rPr lang="pl-PL" dirty="0"/>
              <a:t>drużba, przeciem </a:t>
            </a:r>
            <a:r>
              <a:rPr lang="pl-PL" dirty="0" smtClean="0"/>
              <a:t>drużba,</a:t>
            </a:r>
          </a:p>
          <a:p>
            <a:pPr marL="45720" indent="0">
              <a:buNone/>
            </a:pPr>
            <a:r>
              <a:rPr lang="pl-PL" dirty="0"/>
              <a:t> </a:t>
            </a:r>
            <a:r>
              <a:rPr lang="pl-PL" dirty="0" smtClean="0"/>
              <a:t>  a </a:t>
            </a:r>
            <a:r>
              <a:rPr lang="pl-PL" dirty="0"/>
              <a:t>drużbie to w czapce służba</a:t>
            </a:r>
            <a:r>
              <a:rPr lang="pl-PL" dirty="0" smtClean="0"/>
              <a:t>.</a:t>
            </a:r>
            <a:endParaRPr lang="pl-PL" dirty="0"/>
          </a:p>
          <a:p>
            <a:pPr marL="45720" indent="0">
              <a:buNone/>
            </a:pPr>
            <a:r>
              <a:rPr lang="pl-PL" dirty="0" smtClean="0"/>
              <a:t>   Juz </a:t>
            </a:r>
            <a:r>
              <a:rPr lang="pl-PL" dirty="0"/>
              <a:t>świtanie, juz świtanie -</a:t>
            </a:r>
          </a:p>
          <a:p>
            <a:pPr marL="45720" indent="0">
              <a:buNone/>
            </a:pPr>
            <a:r>
              <a:rPr lang="pl-PL" dirty="0" smtClean="0"/>
              <a:t>   tu </a:t>
            </a:r>
            <a:r>
              <a:rPr lang="pl-PL" dirty="0"/>
              <a:t>trza bydłu paszę </a:t>
            </a:r>
            <a:r>
              <a:rPr lang="pl-PL" dirty="0" smtClean="0"/>
              <a:t>nieść,</a:t>
            </a:r>
          </a:p>
          <a:p>
            <a:pPr marL="45720" indent="0">
              <a:buNone/>
            </a:pPr>
            <a:r>
              <a:rPr lang="pl-PL" dirty="0"/>
              <a:t> </a:t>
            </a:r>
            <a:r>
              <a:rPr lang="pl-PL" dirty="0" smtClean="0"/>
              <a:t>  trza </a:t>
            </a:r>
            <a:r>
              <a:rPr lang="pl-PL" dirty="0"/>
              <a:t>rżnąć sieczki, warzyć jeść;-</a:t>
            </a:r>
          </a:p>
          <a:p>
            <a:pPr marL="45720" indent="0">
              <a:buNone/>
            </a:pPr>
            <a:r>
              <a:rPr lang="pl-PL" dirty="0" smtClean="0"/>
              <a:t>   jakże </a:t>
            </a:r>
            <a:r>
              <a:rPr lang="pl-PL" dirty="0"/>
              <a:t>ja se rade dam,</a:t>
            </a:r>
          </a:p>
          <a:p>
            <a:pPr marL="45720" indent="0">
              <a:buNone/>
            </a:pPr>
            <a:r>
              <a:rPr lang="pl-PL" dirty="0" smtClean="0"/>
              <a:t>   oni </a:t>
            </a:r>
            <a:r>
              <a:rPr lang="pl-PL" dirty="0"/>
              <a:t>w śnie - ja ino sam -?</a:t>
            </a:r>
          </a:p>
        </p:txBody>
      </p:sp>
    </p:spTree>
    <p:extLst>
      <p:ext uri="{BB962C8B-B14F-4D97-AF65-F5344CB8AC3E}">
        <p14:creationId xmlns="" xmlns:p14="http://schemas.microsoft.com/office/powerpoint/2010/main" val="15180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Organizowanie Międzyszkolnego </a:t>
            </a:r>
            <a:r>
              <a:rPr lang="pl-PL" sz="3600" b="1" dirty="0" smtClean="0"/>
              <a:t>Konkursu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na wycinankę ludową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b="1" dirty="0"/>
              <a:t>- prace uczniowskie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9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1604" y="1286929"/>
            <a:ext cx="4385734" cy="6112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543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9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1133" y="872066"/>
            <a:ext cx="5926667" cy="513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132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Organizowanie Szkolnego Konkursu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„</a:t>
            </a:r>
            <a:r>
              <a:rPr lang="pl-PL" sz="3600" b="1" dirty="0"/>
              <a:t>Polskie stroje ludowe”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b="1" dirty="0"/>
              <a:t>- prace uczniowskie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9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400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80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/>
              <a:t>Księga ocen sprawowania i postępów w nauce uczniów z roku szkolnego </a:t>
            </a:r>
            <a:r>
              <a:rPr lang="pl-PL" sz="3600" b="1" dirty="0" smtClean="0"/>
              <a:t>1939/40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z wpisem Jędrzeja Cierniaka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6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78" y="2237874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566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508000"/>
            <a:ext cx="9875520" cy="1356360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/>
              <a:t>Prowadzone dla uczniów </a:t>
            </a:r>
            <a:r>
              <a:rPr lang="pl-PL" sz="3600" b="1" dirty="0" smtClean="0"/>
              <a:t>warsztaty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z mistrzyniami ludowymi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b="1" dirty="0"/>
              <a:t> i związane z nimi wytwory uczniowskie</a:t>
            </a:r>
            <a:endParaRPr lang="pl-PL" sz="3600" dirty="0"/>
          </a:p>
        </p:txBody>
      </p:sp>
      <p:pic>
        <p:nvPicPr>
          <p:cNvPr id="4" name="Symbol zastępczy zawartości 3" descr="P412003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31" y="2057400"/>
            <a:ext cx="53848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365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9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660399"/>
            <a:ext cx="5382211" cy="5672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03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Kontynuacja udziału uczniów naszej </a:t>
            </a:r>
            <a:r>
              <a:rPr lang="pl-PL" sz="3600" b="1" dirty="0" smtClean="0"/>
              <a:t>szkoły</a:t>
            </a:r>
            <a:br>
              <a:rPr lang="pl-PL" sz="3600" b="1" dirty="0" smtClean="0"/>
            </a:br>
            <a:r>
              <a:rPr lang="pl-PL" sz="3600" b="1" dirty="0" smtClean="0"/>
              <a:t>w </a:t>
            </a:r>
            <a:r>
              <a:rPr lang="pl-PL" sz="3600" b="1" dirty="0"/>
              <a:t>Rajdzie </a:t>
            </a:r>
            <a:r>
              <a:rPr lang="pl-PL" sz="3600" b="1" dirty="0" smtClean="0"/>
              <a:t>Cierniaka</a:t>
            </a:r>
            <a:r>
              <a:rPr lang="pl-PL" sz="3600" dirty="0"/>
              <a:t> </a:t>
            </a:r>
            <a:r>
              <a:rPr lang="pl-PL" sz="3600" b="1" dirty="0" smtClean="0"/>
              <a:t>- </a:t>
            </a:r>
            <a:r>
              <a:rPr lang="pl-PL" sz="3600" b="1" dirty="0"/>
              <a:t>materiały fotograficzne wraz z pisemnymi relacjami uczestników</a:t>
            </a:r>
            <a:endParaRPr lang="pl-PL" sz="3600" dirty="0"/>
          </a:p>
        </p:txBody>
      </p:sp>
      <p:pic>
        <p:nvPicPr>
          <p:cNvPr id="4" name="Symbol zastępczy zawartości 3" descr="IMG_47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11" y="2057400"/>
            <a:ext cx="539604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446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pl-PL" sz="3600" b="1" dirty="0"/>
              <a:t>Goszczenie w szkole twórców </a:t>
            </a:r>
            <a:r>
              <a:rPr lang="pl-PL" sz="3600" b="1" dirty="0" smtClean="0"/>
              <a:t>ludowych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i uwrażliwianie </a:t>
            </a:r>
            <a:r>
              <a:rPr lang="pl-PL" sz="3600" b="1" dirty="0" smtClean="0"/>
              <a:t>uczniów</a:t>
            </a:r>
            <a:r>
              <a:rPr lang="pl-PL" sz="3600" dirty="0"/>
              <a:t> </a:t>
            </a:r>
            <a:r>
              <a:rPr lang="pl-PL" sz="3600" b="1" dirty="0" smtClean="0"/>
              <a:t>na </a:t>
            </a:r>
            <a:r>
              <a:rPr lang="pl-PL" sz="3600" b="1" dirty="0"/>
              <a:t>sztukę </a:t>
            </a:r>
            <a:r>
              <a:rPr lang="pl-PL" sz="3600" b="1" dirty="0" smtClean="0"/>
              <a:t>ludową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– materiały fotograficzne</a:t>
            </a:r>
            <a:endParaRPr lang="pl-PL" sz="3600" dirty="0"/>
          </a:p>
        </p:txBody>
      </p:sp>
      <p:pic>
        <p:nvPicPr>
          <p:cNvPr id="4" name="Symbol zastępczy zawartości 3" descr="PC14000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31" y="2057400"/>
            <a:ext cx="53848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764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Udokumentowany fotograficznie </a:t>
            </a:r>
            <a:r>
              <a:rPr lang="pl-PL" sz="3600" b="1" dirty="0" smtClean="0"/>
              <a:t>udział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w Dziecięcym Festiwalu Sztuki Ludowej</a:t>
            </a:r>
            <a:endParaRPr lang="pl-PL" sz="3600" dirty="0"/>
          </a:p>
        </p:txBody>
      </p:sp>
      <p:pic>
        <p:nvPicPr>
          <p:cNvPr id="4" name="Symbol zastępczy zawartości 3" descr="DSCN778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7" y="1965960"/>
            <a:ext cx="7620000" cy="443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919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/>
              <a:t>Udokumentowane </a:t>
            </a:r>
            <a:r>
              <a:rPr lang="pl-PL" sz="3600" b="1" dirty="0" smtClean="0"/>
              <a:t>apele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poświęcone Jędrzejowi </a:t>
            </a:r>
            <a:r>
              <a:rPr lang="pl-PL" sz="3600" b="1" dirty="0" smtClean="0"/>
              <a:t>Cierniakowi</a:t>
            </a:r>
            <a:br>
              <a:rPr lang="pl-PL" sz="3600" b="1" dirty="0" smtClean="0"/>
            </a:br>
            <a:r>
              <a:rPr lang="pl-PL" sz="3600" b="1" dirty="0" smtClean="0"/>
              <a:t> </a:t>
            </a:r>
            <a:r>
              <a:rPr lang="pl-PL" sz="3600" b="1" dirty="0"/>
              <a:t>- odbywające się tradycyjnie w marcu</a:t>
            </a:r>
            <a:endParaRPr lang="pl-PL" sz="3600" dirty="0"/>
          </a:p>
        </p:txBody>
      </p:sp>
      <p:pic>
        <p:nvPicPr>
          <p:cNvPr id="4" name="Symbol zastępczy zawartości 3" descr="Dzie&amp;nacute; Patrona 201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41" y="2057400"/>
            <a:ext cx="606738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25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7" y="1299411"/>
            <a:ext cx="7988969" cy="4796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508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Pamiątkowy medalion wykonany w setną rocznicę urodzin Jędrzeja Cierniaka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66" y="2057400"/>
            <a:ext cx="536673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91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C:\Users\Kasia\Desktop\113___04\IMG_146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74" y="1058780"/>
            <a:ext cx="5642810" cy="4760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153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676400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/>
              <a:t>Plakietki związane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z </a:t>
            </a:r>
            <a:r>
              <a:rPr lang="pl-PL" sz="3600" b="1" dirty="0"/>
              <a:t>corocznym Rajdem Jędrzeja Cierniaka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b="1" dirty="0"/>
              <a:t>do Kampinosu i </a:t>
            </a:r>
            <a:r>
              <a:rPr lang="pl-PL" sz="3600" b="1" dirty="0" smtClean="0"/>
              <a:t>Palmir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53" y="2286000"/>
            <a:ext cx="5077557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154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Klasowe kąciki Patrona</a:t>
            </a:r>
            <a:endParaRPr lang="pl-PL" sz="3600" dirty="0"/>
          </a:p>
        </p:txBody>
      </p:sp>
      <p:pic>
        <p:nvPicPr>
          <p:cNvPr id="4" name="Symbol zastępczy zawartości 3" descr="C:\Users\Kasia\Desktop\113___04\IMG_14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26" y="2057400"/>
            <a:ext cx="5382211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373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Kasia\Desktop\113___04\IMG_14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42" y="1503948"/>
            <a:ext cx="5635458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513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dstawa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61</TotalTime>
  <Words>176</Words>
  <Application>Microsoft Office PowerPoint</Application>
  <PresentationFormat>Niestandardowy</PresentationFormat>
  <Paragraphs>44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Podstawa</vt:lpstr>
      <vt:lpstr>Katalog materiałów  związanych z sylwetką  Jędrzeja Cierniaka</vt:lpstr>
      <vt:lpstr>Zapisy w Kronice szkoły z lat wojennych autorstwa Marii Nawrockiej</vt:lpstr>
      <vt:lpstr>Księga ocen sprawowania i postępów w nauce uczniów z roku szkolnego 1939/40  z wpisem Jędrzeja Cierniaka</vt:lpstr>
      <vt:lpstr>Slajd 4</vt:lpstr>
      <vt:lpstr>Pamiątkowy medalion wykonany w setną rocznicę urodzin Jędrzeja Cierniaka</vt:lpstr>
      <vt:lpstr>Slajd 6</vt:lpstr>
      <vt:lpstr>Plakietki związane  z corocznym Rajdem Jędrzeja Cierniaka  do Kampinosu i Palmir</vt:lpstr>
      <vt:lpstr>Klasowe kąciki Patrona</vt:lpstr>
      <vt:lpstr>Slajd 9</vt:lpstr>
      <vt:lpstr>Klasowe portrety Jędrzeja Cierniaka</vt:lpstr>
      <vt:lpstr>Tablica informacyjna i pamiątkowa  Jędrzeja Cierniaka</vt:lpstr>
      <vt:lpstr>Slajd 12</vt:lpstr>
      <vt:lpstr>Tablica na budynku szkoły  z pełną nazwą placówki</vt:lpstr>
      <vt:lpstr>Nowy sztandar Szkoły</vt:lpstr>
      <vt:lpstr>Poprzedni sztandar szkoły   </vt:lpstr>
      <vt:lpstr>Muzeum Historii Polskiego Ruchu Ludowego  w Warszawie, gdzie przechowywane są pamiątki  po Jędrzeju Cierniaku</vt:lpstr>
      <vt:lpstr>Książka Jędrzeja Cierniaka „Zaborowska Nuta” wydana w 1956 roku i przechowywana  w bibliotece szkolnej</vt:lpstr>
      <vt:lpstr>Slajd 18</vt:lpstr>
      <vt:lpstr>Książka o Jędrzeju Cierniaku przechowywana  w bibliotece szkolnej</vt:lpstr>
      <vt:lpstr>Tomik wierszy o Jędrzeju Cierniaku przechowywany w bibliotece szkolnej</vt:lpstr>
      <vt:lpstr>Współczesne nawiązania</vt:lpstr>
      <vt:lpstr>Slajd 22</vt:lpstr>
      <vt:lpstr>Slajd 23</vt:lpstr>
      <vt:lpstr>Cykliczny udział w Międzyszkolnym Konkursie Teatrów Szkolnych „Maska”  – przykładowe dyplomy</vt:lpstr>
      <vt:lpstr>Slajd 25</vt:lpstr>
      <vt:lpstr>Liczne autorskie scenariusze teatralne odwołujące się do ludowości  i osoby Jędrzeja Cierniaka</vt:lpstr>
      <vt:lpstr>Organizowanie Międzyszkolnego Konkursu  na wycinankę ludową - prace uczniowskie</vt:lpstr>
      <vt:lpstr>Slajd 28</vt:lpstr>
      <vt:lpstr>Organizowanie Szkolnego Konkursu  „Polskie stroje ludowe” - prace uczniowskie</vt:lpstr>
      <vt:lpstr>Prowadzone dla uczniów warsztaty  z mistrzyniami ludowymi  i związane z nimi wytwory uczniowskie</vt:lpstr>
      <vt:lpstr>Slajd 31</vt:lpstr>
      <vt:lpstr>Kontynuacja udziału uczniów naszej szkoły w Rajdzie Cierniaka - materiały fotograficzne wraz z pisemnymi relacjami uczestników</vt:lpstr>
      <vt:lpstr>Goszczenie w szkole twórców ludowych  i uwrażliwianie uczniów na sztukę ludową  – materiały fotograficzne</vt:lpstr>
      <vt:lpstr>Udokumentowany fotograficznie udział  w Dziecięcym Festiwalu Sztuki Ludowej</vt:lpstr>
      <vt:lpstr>Udokumentowane apele  poświęcone Jędrzejowi Cierniakowi  - odbywające się tradycyjnie w marcu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Katalog materiałów  związanych z sylwetką  Jędrzeja Cierniaka</dc:title>
  <dc:creator>Kasia</dc:creator>
  <cp:lastModifiedBy>Wojtek</cp:lastModifiedBy>
  <cp:revision>8</cp:revision>
  <dcterms:created xsi:type="dcterms:W3CDTF">2016-06-16T16:41:14Z</dcterms:created>
  <dcterms:modified xsi:type="dcterms:W3CDTF">2016-06-22T15:47:54Z</dcterms:modified>
</cp:coreProperties>
</file>